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7"/>
  </p:notesMasterIdLst>
  <p:sldIdLst>
    <p:sldId id="280" r:id="rId3"/>
    <p:sldId id="300" r:id="rId4"/>
    <p:sldId id="314" r:id="rId5"/>
    <p:sldId id="313" r:id="rId6"/>
    <p:sldId id="315" r:id="rId7"/>
    <p:sldId id="316" r:id="rId8"/>
    <p:sldId id="321" r:id="rId9"/>
    <p:sldId id="317" r:id="rId10"/>
    <p:sldId id="319" r:id="rId11"/>
    <p:sldId id="320" r:id="rId12"/>
    <p:sldId id="323" r:id="rId13"/>
    <p:sldId id="322" r:id="rId14"/>
    <p:sldId id="325" r:id="rId15"/>
    <p:sldId id="292" r:id="rId1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1"/>
    <p:restoredTop sz="79575" autoAdjust="0"/>
  </p:normalViewPr>
  <p:slideViewPr>
    <p:cSldViewPr snapToGrid="0" snapToObjects="1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9E48F-FB83-4413-A27B-60E6B7DFCC3F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35DCA-F7DA-4348-A7B2-EBF7E58CC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48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653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693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05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660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547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2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10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727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24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45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754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850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020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12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59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02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8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700" r:id="rId3"/>
    <p:sldLayoutId id="2147483701" r:id="rId4"/>
    <p:sldLayoutId id="2147483702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204023" y="2307026"/>
            <a:ext cx="7783954" cy="1382472"/>
          </a:xfrm>
        </p:spPr>
        <p:txBody>
          <a:bodyPr/>
          <a:lstStyle/>
          <a:p>
            <a:r>
              <a:rPr lang="en-US" altLang="zh-CN" b="0" dirty="0"/>
              <a:t>An Experiment on Point Cloud Completion</a:t>
            </a:r>
            <a:endParaRPr lang="en-US" altLang="zh-CN" dirty="0">
              <a:latin typeface="Segoe UI"/>
              <a:ea typeface="微软雅黑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948960" y="3781152"/>
            <a:ext cx="2294080" cy="549890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latin typeface="Segoe UI"/>
                <a:ea typeface="微软雅黑"/>
                <a:cs typeface=""/>
              </a:rPr>
              <a:t>工学院  钱浩</a:t>
            </a:r>
            <a:endParaRPr lang="en-US" altLang="zh-CN" kern="0" dirty="0">
              <a:latin typeface="Segoe UI"/>
              <a:ea typeface="微软雅黑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>
                <a:latin typeface="Segoe UI"/>
                <a:ea typeface="微软雅黑"/>
                <a:cs typeface=""/>
              </a:rPr>
              <a:t>1901213616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Method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804352D4-6E09-4EAA-A38D-E5E265EA8C5B}"/>
              </a:ext>
            </a:extLst>
          </p:cNvPr>
          <p:cNvSpPr txBox="1">
            <a:spLocks/>
          </p:cNvSpPr>
          <p:nvPr/>
        </p:nvSpPr>
        <p:spPr>
          <a:xfrm>
            <a:off x="741164" y="1471718"/>
            <a:ext cx="7063134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2D grid </a:t>
            </a:r>
            <a:r>
              <a:rPr lang="en-US" altLang="zh-CN" sz="1800" b="0" dirty="0">
                <a:sym typeface="Wingdings" panose="05000000000000000000" pitchFamily="2" charset="2"/>
              </a:rPr>
              <a:t> 3D donut   with MLP</a:t>
            </a:r>
            <a:endParaRPr lang="en-US" altLang="zh-CN" sz="1800" b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8C4B40-1A35-4AFE-A0D9-385CC89EEF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57502" y="2012581"/>
            <a:ext cx="9676995" cy="45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Evaluation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450B9F-3D90-4309-AF1A-181F7F06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7" y="1736604"/>
            <a:ext cx="11250673" cy="46748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C34FEB-3BEA-430A-8D82-06B957065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946" y="5175901"/>
            <a:ext cx="1127896" cy="10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Evaluation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D27335-4DFD-45A1-B3CF-5EB6C71A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507" y="2201009"/>
            <a:ext cx="1875091" cy="16909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B021D1-0DA5-4D09-85AF-BFF7E5E78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085" y="2158996"/>
            <a:ext cx="2040422" cy="17750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BC022F-66D2-414C-ACFD-FE5EBEBB4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180" y="4340997"/>
            <a:ext cx="2132866" cy="19069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EAD070-7141-4031-860D-87620D609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046" y="4428114"/>
            <a:ext cx="2132866" cy="1728469"/>
          </a:xfrm>
          <a:prstGeom prst="rect">
            <a:avLst/>
          </a:prstGeom>
        </p:spPr>
      </p:pic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E44C4C-F758-4B1A-BCC4-7C2512871290}"/>
              </a:ext>
            </a:extLst>
          </p:cNvPr>
          <p:cNvSpPr txBox="1">
            <a:spLocks/>
          </p:cNvSpPr>
          <p:nvPr/>
        </p:nvSpPr>
        <p:spPr>
          <a:xfrm>
            <a:off x="3346141" y="735217"/>
            <a:ext cx="7063134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Dataset: </a:t>
            </a:r>
            <a:r>
              <a:rPr lang="en-US" altLang="zh-CN" sz="1800" b="0" dirty="0" err="1"/>
              <a:t>Shapenet</a:t>
            </a:r>
            <a:endParaRPr lang="en-US" altLang="zh-CN" sz="1800" b="0" dirty="0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BD1863BD-827C-4FA8-907A-0BEF7CACFBE2}"/>
              </a:ext>
            </a:extLst>
          </p:cNvPr>
          <p:cNvSpPr txBox="1">
            <a:spLocks/>
          </p:cNvSpPr>
          <p:nvPr/>
        </p:nvSpPr>
        <p:spPr>
          <a:xfrm>
            <a:off x="2114521" y="1470145"/>
            <a:ext cx="648157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GT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C8375A9C-A5A8-4520-A1F9-DC1708A091C7}"/>
              </a:ext>
            </a:extLst>
          </p:cNvPr>
          <p:cNvSpPr txBox="1">
            <a:spLocks/>
          </p:cNvSpPr>
          <p:nvPr/>
        </p:nvSpPr>
        <p:spPr>
          <a:xfrm>
            <a:off x="4219820" y="1457012"/>
            <a:ext cx="126162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part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2D57F79-5FDA-4B16-A663-BC947C712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381" y="2158996"/>
            <a:ext cx="2065199" cy="18518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741BE9-52B6-4F2D-812C-000E5913D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2639" y="4323528"/>
            <a:ext cx="2316681" cy="20042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178AB7C-CBB9-40BC-9E66-C15409852D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9320" y="2101841"/>
            <a:ext cx="2484335" cy="19661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CEEC572-1A86-4DC1-9F46-D0E7E6B793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3580" y="4266373"/>
            <a:ext cx="2438611" cy="2118544"/>
          </a:xfrm>
          <a:prstGeom prst="rect">
            <a:avLst/>
          </a:prstGeom>
        </p:spPr>
      </p:pic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B9437E7A-17C5-4C3B-AFC6-135AB9E7D93C}"/>
              </a:ext>
            </a:extLst>
          </p:cNvPr>
          <p:cNvSpPr txBox="1">
            <a:spLocks/>
          </p:cNvSpPr>
          <p:nvPr/>
        </p:nvSpPr>
        <p:spPr>
          <a:xfrm>
            <a:off x="6413350" y="1457012"/>
            <a:ext cx="126162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2D grid</a:t>
            </a:r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A81936DD-940B-46C9-A4C1-E138FE10ACAF}"/>
              </a:ext>
            </a:extLst>
          </p:cNvPr>
          <p:cNvSpPr txBox="1">
            <a:spLocks/>
          </p:cNvSpPr>
          <p:nvPr/>
        </p:nvSpPr>
        <p:spPr>
          <a:xfrm>
            <a:off x="8582072" y="1470145"/>
            <a:ext cx="126162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3D ball</a:t>
            </a:r>
          </a:p>
        </p:txBody>
      </p:sp>
    </p:spTree>
    <p:extLst>
      <p:ext uri="{BB962C8B-B14F-4D97-AF65-F5344CB8AC3E}">
        <p14:creationId xmlns:p14="http://schemas.microsoft.com/office/powerpoint/2010/main" val="170979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Evaluation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E44C4C-F758-4B1A-BCC4-7C2512871290}"/>
              </a:ext>
            </a:extLst>
          </p:cNvPr>
          <p:cNvSpPr txBox="1">
            <a:spLocks/>
          </p:cNvSpPr>
          <p:nvPr/>
        </p:nvSpPr>
        <p:spPr>
          <a:xfrm>
            <a:off x="3346141" y="735217"/>
            <a:ext cx="7063134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Dataset: </a:t>
            </a:r>
            <a:r>
              <a:rPr lang="en-US" altLang="zh-CN" sz="1800" b="0" dirty="0" err="1"/>
              <a:t>Shapenet</a:t>
            </a:r>
            <a:endParaRPr lang="en-US" altLang="zh-CN" sz="1800" b="0" dirty="0"/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974E4DDB-5D4E-49A8-AE0A-547236E89F97}"/>
              </a:ext>
            </a:extLst>
          </p:cNvPr>
          <p:cNvSpPr txBox="1">
            <a:spLocks/>
          </p:cNvSpPr>
          <p:nvPr/>
        </p:nvSpPr>
        <p:spPr>
          <a:xfrm>
            <a:off x="1477867" y="1726631"/>
            <a:ext cx="648157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GT</a:t>
            </a:r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AE59A300-03C2-41EE-8645-006750346590}"/>
              </a:ext>
            </a:extLst>
          </p:cNvPr>
          <p:cNvSpPr txBox="1">
            <a:spLocks/>
          </p:cNvSpPr>
          <p:nvPr/>
        </p:nvSpPr>
        <p:spPr>
          <a:xfrm>
            <a:off x="3583166" y="1713498"/>
            <a:ext cx="126162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part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90E4A371-6D3F-4A7A-B909-F89F2D77C125}"/>
              </a:ext>
            </a:extLst>
          </p:cNvPr>
          <p:cNvSpPr txBox="1">
            <a:spLocks/>
          </p:cNvSpPr>
          <p:nvPr/>
        </p:nvSpPr>
        <p:spPr>
          <a:xfrm>
            <a:off x="5776696" y="1713498"/>
            <a:ext cx="126162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2D grid</a:t>
            </a: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79B06B41-47C2-4A2D-ACBB-398B04866CED}"/>
              </a:ext>
            </a:extLst>
          </p:cNvPr>
          <p:cNvSpPr txBox="1">
            <a:spLocks/>
          </p:cNvSpPr>
          <p:nvPr/>
        </p:nvSpPr>
        <p:spPr>
          <a:xfrm>
            <a:off x="7945418" y="1726631"/>
            <a:ext cx="126162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3D ball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7BA0E1E-CB54-470E-B181-12265B23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24" y="2424818"/>
            <a:ext cx="1859441" cy="16155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A174472-E090-4CD4-8433-166F359A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906" y="2287646"/>
            <a:ext cx="1867062" cy="175275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ED939CF-F7F6-432A-98CE-57078D82A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209" y="2163944"/>
            <a:ext cx="2685089" cy="18764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7A2E9BD-6E84-47F2-9E82-528028DA6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218" y="2287646"/>
            <a:ext cx="2597831" cy="216131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CFC9DF6-14E9-405C-9539-8F1FF0BB3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711" y="4564358"/>
            <a:ext cx="2118544" cy="154699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C48C840-AF56-47CD-B397-E9F2B5B8F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941" y="4552927"/>
            <a:ext cx="1928027" cy="156985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1743B43-A350-420B-B0BD-4BAFB55361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612" y="4831081"/>
            <a:ext cx="2325041" cy="117132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8C43EEA-EA31-449A-A425-31B692131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8774" y="4521049"/>
            <a:ext cx="2477911" cy="14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Segoe UI"/>
                <a:ea typeface="微软雅黑"/>
              </a:rPr>
              <a:t>Q &amp; A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948960" y="3613211"/>
            <a:ext cx="2294080" cy="549890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latin typeface="Segoe UI"/>
                <a:ea typeface="微软雅黑"/>
                <a:cs typeface=""/>
              </a:rPr>
              <a:t>钱浩</a:t>
            </a:r>
            <a:endParaRPr lang="en-US" altLang="zh-CN" kern="0" dirty="0">
              <a:latin typeface="Segoe UI"/>
              <a:ea typeface="微软雅黑"/>
              <a:cs typeface="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>
                <a:latin typeface="Segoe UI"/>
                <a:ea typeface="微软雅黑"/>
                <a:cs typeface=""/>
              </a:rPr>
              <a:t>1901213616</a:t>
            </a:r>
          </a:p>
        </p:txBody>
      </p:sp>
    </p:spTree>
    <p:extLst>
      <p:ext uri="{BB962C8B-B14F-4D97-AF65-F5344CB8AC3E}">
        <p14:creationId xmlns:p14="http://schemas.microsoft.com/office/powerpoint/2010/main" val="10038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148485" y="1468215"/>
            <a:ext cx="8993891" cy="2776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000000"/>
                </a:solidFill>
                <a:latin typeface="Segoe UI"/>
              </a:rPr>
              <a:t>Why 3D Point Cloud Completion</a:t>
            </a:r>
            <a:r>
              <a:rPr lang="zh-CN" altLang="en-US" b="1" dirty="0">
                <a:solidFill>
                  <a:srgbClr val="000000"/>
                </a:solidFill>
                <a:latin typeface="Segoe UI"/>
              </a:rPr>
              <a:t>？</a:t>
            </a:r>
            <a:endParaRPr lang="en-US" altLang="zh-CN" b="1" dirty="0">
              <a:solidFill>
                <a:srgbClr val="000000"/>
              </a:solidFill>
              <a:latin typeface="Segoe U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Segoe UI"/>
              </a:rPr>
              <a:t>occlusion,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Segoe UI"/>
              </a:rPr>
              <a:t>light reflection,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Segoe UI"/>
              </a:rPr>
              <a:t>transparency of surface material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Segoe UI"/>
              </a:rPr>
              <a:t>limitations of sensor resolution and viewing angle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Introduction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8DF91B-F3CE-4FCE-AB0D-D422AF44A995}"/>
              </a:ext>
            </a:extLst>
          </p:cNvPr>
          <p:cNvSpPr/>
          <p:nvPr/>
        </p:nvSpPr>
        <p:spPr>
          <a:xfrm>
            <a:off x="7170529" y="2856255"/>
            <a:ext cx="4774256" cy="560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000000"/>
                </a:solidFill>
                <a:latin typeface="Segoe UI"/>
              </a:rPr>
              <a:t>a loss of geometric and semantic information</a:t>
            </a:r>
            <a:endParaRPr lang="zh-CN" altLang="en-US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FE10D1F-ED3D-47A4-A0DD-A43806AD6BDC}"/>
              </a:ext>
            </a:extLst>
          </p:cNvPr>
          <p:cNvSpPr/>
          <p:nvPr/>
        </p:nvSpPr>
        <p:spPr>
          <a:xfrm>
            <a:off x="6419461" y="2990185"/>
            <a:ext cx="587829" cy="56009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6C6E26D-5097-490C-AA4C-B969B55A85D4}"/>
              </a:ext>
            </a:extLst>
          </p:cNvPr>
          <p:cNvSpPr/>
          <p:nvPr/>
        </p:nvSpPr>
        <p:spPr>
          <a:xfrm>
            <a:off x="1148485" y="4498200"/>
            <a:ext cx="3185872" cy="560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000000"/>
                </a:solidFill>
                <a:latin typeface="Segoe UI"/>
              </a:rPr>
              <a:t>Paper Reading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7965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Motivation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BBFA07-1F9A-49BD-916B-D54E9EED341E}"/>
              </a:ext>
            </a:extLst>
          </p:cNvPr>
          <p:cNvSpPr/>
          <p:nvPr/>
        </p:nvSpPr>
        <p:spPr>
          <a:xfrm>
            <a:off x="741164" y="1436524"/>
            <a:ext cx="98918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NimbusRomNo9L-Medi"/>
              </a:rPr>
              <a:t>FoldingNet</a:t>
            </a:r>
            <a:r>
              <a:rPr lang="en-US" altLang="zh-CN" sz="2000" dirty="0">
                <a:latin typeface="NimbusRomNo9L-Medi"/>
              </a:rPr>
              <a:t>: Point Cloud Auto-encoder via Deep Grid Deformation</a:t>
            </a:r>
            <a:r>
              <a:rPr lang="zh-CN" altLang="en-US" sz="2000" dirty="0">
                <a:latin typeface="NimbusRomNo9L-Medi"/>
              </a:rPr>
              <a:t>，</a:t>
            </a:r>
            <a:r>
              <a:rPr lang="en-US" altLang="zh-CN" sz="2000" dirty="0">
                <a:latin typeface="NimbusRomNo9L-Medi"/>
              </a:rPr>
              <a:t>CVPR 2018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450B9F-3D90-4309-AF1A-181F7F06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60" y="2098111"/>
            <a:ext cx="10029149" cy="41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6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Motivation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5F843B-8D98-4935-B59F-989E8200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2" y="2734230"/>
            <a:ext cx="9579935" cy="289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75190353-800E-4F8D-8361-C7952F16DBC3}"/>
              </a:ext>
            </a:extLst>
          </p:cNvPr>
          <p:cNvSpPr txBox="1">
            <a:spLocks/>
          </p:cNvSpPr>
          <p:nvPr/>
        </p:nvSpPr>
        <p:spPr>
          <a:xfrm>
            <a:off x="741164" y="1538257"/>
            <a:ext cx="7063134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 err="1"/>
              <a:t>PointNet</a:t>
            </a:r>
            <a:endParaRPr lang="en-US" altLang="zh-CN" sz="1800" b="0" dirty="0"/>
          </a:p>
        </p:txBody>
      </p:sp>
    </p:spTree>
    <p:extLst>
      <p:ext uri="{BB962C8B-B14F-4D97-AF65-F5344CB8AC3E}">
        <p14:creationId xmlns:p14="http://schemas.microsoft.com/office/powerpoint/2010/main" val="267853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Motivation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75190353-800E-4F8D-8361-C7952F16DBC3}"/>
              </a:ext>
            </a:extLst>
          </p:cNvPr>
          <p:cNvSpPr txBox="1">
            <a:spLocks/>
          </p:cNvSpPr>
          <p:nvPr/>
        </p:nvSpPr>
        <p:spPr>
          <a:xfrm>
            <a:off x="744708" y="1209894"/>
            <a:ext cx="7063134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Folding Net Results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F846B8-C01B-4A01-BC2A-63CA41239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56" y="1404627"/>
            <a:ext cx="4895687" cy="500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0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Motivation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75190353-800E-4F8D-8361-C7952F16DBC3}"/>
              </a:ext>
            </a:extLst>
          </p:cNvPr>
          <p:cNvSpPr txBox="1">
            <a:spLocks/>
          </p:cNvSpPr>
          <p:nvPr/>
        </p:nvSpPr>
        <p:spPr>
          <a:xfrm>
            <a:off x="744708" y="1209894"/>
            <a:ext cx="7063134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Folding Net 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8D5ACB-7449-43BA-A85C-184D1F04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41" y="1684571"/>
            <a:ext cx="10143317" cy="497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2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Motivation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75190353-800E-4F8D-8361-C7952F16DBC3}"/>
              </a:ext>
            </a:extLst>
          </p:cNvPr>
          <p:cNvSpPr txBox="1">
            <a:spLocks/>
          </p:cNvSpPr>
          <p:nvPr/>
        </p:nvSpPr>
        <p:spPr>
          <a:xfrm>
            <a:off x="744708" y="1209894"/>
            <a:ext cx="7063134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Folding Net Results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4B4821-BF4B-4CAE-99CF-AB6656181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257" y="1864186"/>
            <a:ext cx="6490681" cy="43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Method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804352D4-6E09-4EAA-A38D-E5E265EA8C5B}"/>
              </a:ext>
            </a:extLst>
          </p:cNvPr>
          <p:cNvSpPr txBox="1">
            <a:spLocks/>
          </p:cNvSpPr>
          <p:nvPr/>
        </p:nvSpPr>
        <p:spPr>
          <a:xfrm>
            <a:off x="741164" y="1471718"/>
            <a:ext cx="7063134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2D grid </a:t>
            </a:r>
            <a:r>
              <a:rPr lang="en-US" altLang="zh-CN" sz="1800" b="0" dirty="0">
                <a:sym typeface="Wingdings" panose="05000000000000000000" pitchFamily="2" charset="2"/>
              </a:rPr>
              <a:t> 3D boll    with Folding Net</a:t>
            </a:r>
            <a:endParaRPr lang="en-US" altLang="zh-CN" sz="1800" b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50BC6A-9649-47E6-B185-FEBBC46B56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86350" y="2067974"/>
            <a:ext cx="9419300" cy="44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2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C05C6-A07C-497B-B1B7-14FCE26EE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164" y="735217"/>
            <a:ext cx="7063134" cy="389467"/>
          </a:xfrm>
        </p:spPr>
        <p:txBody>
          <a:bodyPr/>
          <a:lstStyle/>
          <a:p>
            <a:r>
              <a:rPr lang="en-US" altLang="zh-CN" sz="2800" dirty="0"/>
              <a:t>Method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2EBFDC-2407-4856-87E3-69E491E260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1701" y="2008957"/>
            <a:ext cx="9548598" cy="4505157"/>
          </a:xfrm>
          <a:prstGeom prst="rect">
            <a:avLst/>
          </a:prstGeom>
        </p:spPr>
      </p:pic>
      <p:sp>
        <p:nvSpPr>
          <p:cNvPr id="6" name="文本占位符 3">
            <a:extLst>
              <a:ext uri="{FF2B5EF4-FFF2-40B4-BE49-F238E27FC236}">
                <a16:creationId xmlns:a16="http://schemas.microsoft.com/office/drawing/2014/main" id="{804352D4-6E09-4EAA-A38D-E5E265EA8C5B}"/>
              </a:ext>
            </a:extLst>
          </p:cNvPr>
          <p:cNvSpPr txBox="1">
            <a:spLocks/>
          </p:cNvSpPr>
          <p:nvPr/>
        </p:nvSpPr>
        <p:spPr>
          <a:xfrm>
            <a:off x="741164" y="1471718"/>
            <a:ext cx="7063134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/>
              <a:t>2D grid </a:t>
            </a:r>
            <a:r>
              <a:rPr lang="en-US" altLang="zh-CN" sz="1800" b="0" dirty="0">
                <a:sym typeface="Wingdings" panose="05000000000000000000" pitchFamily="2" charset="2"/>
              </a:rPr>
              <a:t> 3D boll   with MLP</a:t>
            </a:r>
            <a:endParaRPr lang="en-US" altLang="zh-CN" sz="1800" b="0" dirty="0"/>
          </a:p>
        </p:txBody>
      </p:sp>
    </p:spTree>
    <p:extLst>
      <p:ext uri="{BB962C8B-B14F-4D97-AF65-F5344CB8AC3E}">
        <p14:creationId xmlns:p14="http://schemas.microsoft.com/office/powerpoint/2010/main" val="178843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1521</TotalTime>
  <Words>136</Words>
  <Application>Microsoft Office PowerPoint</Application>
  <PresentationFormat>宽屏</PresentationFormat>
  <Paragraphs>57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NimbusRomNo9L-Medi</vt:lpstr>
      <vt:lpstr>等线</vt:lpstr>
      <vt:lpstr>微软雅黑</vt:lpstr>
      <vt:lpstr>微软雅黑</vt:lpstr>
      <vt:lpstr>Arial</vt:lpstr>
      <vt:lpstr>Century Gothic</vt:lpstr>
      <vt:lpstr>Segoe UI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钱 浩</cp:lastModifiedBy>
  <cp:revision>110</cp:revision>
  <dcterms:created xsi:type="dcterms:W3CDTF">2015-08-18T02:51:41Z</dcterms:created>
  <dcterms:modified xsi:type="dcterms:W3CDTF">2020-06-03T16:26:43Z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2017-12-21T08:36:47.5786057Z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